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6" r:id="rId4"/>
    <p:sldId id="272" r:id="rId5"/>
    <p:sldId id="273" r:id="rId6"/>
    <p:sldId id="256" r:id="rId7"/>
    <p:sldId id="261" r:id="rId8"/>
    <p:sldId id="25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5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2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1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7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1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3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88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32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3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6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F86AA-127D-4A5E-BB96-4078A7B029A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ravo.gov.ru/proxy/ips/?docbody=&amp;firstDoc=1&amp;lastDoc=1&amp;nd=60315832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hyperlink" Target="https://&#1080;&#1085;&#1089;&#1090;&#1080;&#1090;&#1091;&#1090;&#1074;&#1086;&#1089;&#1087;&#1080;&#1090;&#1072;&#1085;&#1080;&#1103;.&#1088;&#1092;/" TargetMode="Externa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soiro64.ru/wp-content/uploads/2021/02/6-metodicheskie-rekomendacii-po-napravleniju-dejatelnosti-lichnostnoe-razvitie-populjarizacija-professij.pdf" TargetMode="External"/><Relationship Id="rId3" Type="http://schemas.openxmlformats.org/officeDocument/2006/relationships/hyperlink" Target="https://soiro64.ru/wp-content/uploads/2021/02/1-ukaz-prezidenta-rf-o-sozdanii-obshherossijskoj-obshhestvenno-gosudarstvennoj-detsko-junosheskoj-organizacii-rossijskoe-dvizhenie-shkolnikov.pdf" TargetMode="External"/><Relationship Id="rId7" Type="http://schemas.openxmlformats.org/officeDocument/2006/relationships/hyperlink" Target="https://soiro64.ru/wp-content/uploads/2021/02/5-metodicheskie-rekomendacii-po-informacionno-medijnomu-napravleniju-dejatelnosti-rossijskogo-dvizhenija-shkolnikov.pdf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oiro64.ru/wp-content/uploads/2021/02/4-metodicheskie-rekomendacii-po-napravleniju-dejatelnosti-grazhdanskaja-aktivnost.pdf" TargetMode="External"/><Relationship Id="rId5" Type="http://schemas.openxmlformats.org/officeDocument/2006/relationships/hyperlink" Target="https://soiro64.ru/wp-content/uploads/2021/02/3-metodicheskie-rekomendacii-po-voenno-patrioticheskomu-napravleniju-dejatelnosti-rossijskogo-dvizhenija-shkolnikov.pdf" TargetMode="External"/><Relationship Id="rId10" Type="http://schemas.openxmlformats.org/officeDocument/2006/relationships/hyperlink" Target="https://soiro64.ru/wp-content/uploads/2021/02/8-metodicheskie-rekomendacii-po-napravleniju-dejatelnosti-lichnostnoe-razvitie-tvorcheskoe-razvitie.pdf" TargetMode="External"/><Relationship Id="rId4" Type="http://schemas.openxmlformats.org/officeDocument/2006/relationships/hyperlink" Target="https://soiro64.ru/wp-content/uploads/2021/02/2-ustav-obshherossijskoj-obshhestvenno-gosudarstvennoj-detsko-junosheskoj-organizacii-rossijskoe-dvizhenie-shkolnikov.pdf" TargetMode="External"/><Relationship Id="rId9" Type="http://schemas.openxmlformats.org/officeDocument/2006/relationships/hyperlink" Target="https://soiro64.ru/wp-content/uploads/2021/02/7-metodicheskie-rekomendacii-po-napravleniju-dejatelnosti-lichnostnoe-razvitie-populjarizacija-zdorovogo-obraza-zhizni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cntd.ru/document/552050511" TargetMode="External"/><Relationship Id="rId13" Type="http://schemas.openxmlformats.org/officeDocument/2006/relationships/hyperlink" Target="https://www.garant.ru/products/ipo/prime/doc/74239620/" TargetMode="External"/><Relationship Id="rId3" Type="http://schemas.openxmlformats.org/officeDocument/2006/relationships/hyperlink" Target="https://soiro64.ru/wp-content/uploads/2021/08/pismo-minprosveshhenija_ab-1361_06_ot_26.08.2021.pdf" TargetMode="External"/><Relationship Id="rId7" Type="http://schemas.openxmlformats.org/officeDocument/2006/relationships/hyperlink" Target="http://form.instrao.ru/" TargetMode="External"/><Relationship Id="rId12" Type="http://schemas.openxmlformats.org/officeDocument/2006/relationships/hyperlink" Target="https://soiro64.ru/wp-content/uploads/2021/02/7-pismo-ministerst-prosveshhenija-rf-ot-7-maja-2020.....pdf" TargetMode="External"/><Relationship Id="rId2" Type="http://schemas.openxmlformats.org/officeDocument/2006/relationships/hyperlink" Target="https://soiro64.ru/wp-content/uploads/2021/08/rasporazenie-196_ot_23.08.202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cntd.ru/document/564192230" TargetMode="External"/><Relationship Id="rId11" Type="http://schemas.openxmlformats.org/officeDocument/2006/relationships/hyperlink" Target="https://www.garant.ru/products/ipo/prime/doc/74083363/" TargetMode="External"/><Relationship Id="rId5" Type="http://schemas.openxmlformats.org/officeDocument/2006/relationships/hyperlink" Target="https://soiro64.ru/wp-content/uploads/2021/06/prikaz-1039-vospitatelnaja-sistema.pdf" TargetMode="External"/><Relationship Id="rId10" Type="http://schemas.openxmlformats.org/officeDocument/2006/relationships/hyperlink" Target="https://soiro64.ru/wp-content/uploads/2021/02/5-pismo-ministerstva-cifrovogo-razvitija.....pdf" TargetMode="External"/><Relationship Id="rId4" Type="http://schemas.openxmlformats.org/officeDocument/2006/relationships/hyperlink" Target="https://soiro64.ru/wp-content/uploads/2021/07/reg_plan_strategija_13.07.2021.pdf" TargetMode="External"/><Relationship Id="rId9" Type="http://schemas.openxmlformats.org/officeDocument/2006/relationships/hyperlink" Target="https://soiro64.ru/wp-content/uploads/2021/02/4-rasporjazhenie-minprosveshhenija-rossii-ot-25.12.2019.....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oiro64.ru/wp-content/uploads/2021/02/17-rasporjazhenie-pravitelstva-rf-ot-8-ijunja-2016-g.-n-1144-r.pdf" TargetMode="External"/><Relationship Id="rId13" Type="http://schemas.openxmlformats.org/officeDocument/2006/relationships/hyperlink" Target="https://soiro64.ru/wp-content/uploads/2021/02/rasporjazhenie-pravitelstva-rf-plan-realizacii-strategii-vospitanija-ot-12.11.2020-2945-r.pdf" TargetMode="External"/><Relationship Id="rId3" Type="http://schemas.openxmlformats.org/officeDocument/2006/relationships/hyperlink" Target="https://soiro64.ru/wp-content/uploads/2021/02/11-82-fz-ob-obshhestvennyh-obedinenijah.pdf" TargetMode="External"/><Relationship Id="rId7" Type="http://schemas.openxmlformats.org/officeDocument/2006/relationships/hyperlink" Target="https://soiro64.ru/wp-content/uploads/2021/02/16-prikaz-ob-utverzhdenii-profstandarta-specialist-v-oblasti-vospitanija.pdf" TargetMode="External"/><Relationship Id="rId12" Type="http://schemas.openxmlformats.org/officeDocument/2006/relationships/hyperlink" Target="https://soiro64.ru/wp-content/uploads/2021/02/26-pismo-ood-narodnyj-front-_za-rossiju.pdf" TargetMode="External"/><Relationship Id="rId2" Type="http://schemas.openxmlformats.org/officeDocument/2006/relationships/hyperlink" Target="https://www.garant.ru/hotlaw/federal/140354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iro64.ru/wp-content/uploads/2021/02/14-strategija-razvitija-vospitanija-v-rf.pdf" TargetMode="External"/><Relationship Id="rId11" Type="http://schemas.openxmlformats.org/officeDocument/2006/relationships/hyperlink" Target="https://soiro64.ru/wp-content/uploads/2021/02/23-metoditeskie-rekomendacii...-ot-02-avgusta-2017.....pdf" TargetMode="External"/><Relationship Id="rId5" Type="http://schemas.openxmlformats.org/officeDocument/2006/relationships/hyperlink" Target="https://soiro64.ru/wp-content/uploads/2021/02/13-nacionalnaja-strategija-dejstvij-v-interesah-rebenka.pdf" TargetMode="External"/><Relationship Id="rId10" Type="http://schemas.openxmlformats.org/officeDocument/2006/relationships/hyperlink" Target="https://soiro64.ru/wp-content/uploads/2021/02/22-fz-124-o-garantijah-prav-rebenka.pdf" TargetMode="External"/><Relationship Id="rId4" Type="http://schemas.openxmlformats.org/officeDocument/2006/relationships/hyperlink" Target="https://soiro64.ru/wp-content/uploads/2021/02/12-koncepcija-gosudarstvennoj-semejnoj-politiki-v-rf.docx" TargetMode="External"/><Relationship Id="rId9" Type="http://schemas.openxmlformats.org/officeDocument/2006/relationships/hyperlink" Target="https://soiro64.ru/wp-content/uploads/2021/02/18-rasporjazhenie-pravitelstva-rf-ot-12-marta-2016-g.-n-423-r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oollady.ru/pic/0004/043/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236" r="392" b="466"/>
          <a:stretch/>
        </p:blipFill>
        <p:spPr bwMode="auto">
          <a:xfrm>
            <a:off x="0" y="0"/>
            <a:ext cx="12192000" cy="6845904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6" name="Прямоугольник 5"/>
          <p:cNvSpPr/>
          <p:nvPr/>
        </p:nvSpPr>
        <p:spPr>
          <a:xfrm>
            <a:off x="2807369" y="553106"/>
            <a:ext cx="9095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Государственная политика в сфере общего образования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108187" y="1629432"/>
            <a:ext cx="8036710" cy="30082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78876" y="5663156"/>
            <a:ext cx="801086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http://pravo.gov.ru/proxy/ips/?docbody=&amp;firstDoc=1&amp;lastDoc=1&amp;nd=603158323</a:t>
            </a:r>
            <a:endParaRPr lang="ru-R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57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oollady.ru/pic/0004/043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213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28050" y="145192"/>
            <a:ext cx="6096635" cy="3429000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5642600" y="3090733"/>
            <a:ext cx="6096635" cy="34290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338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oollady.ru/pic/0004/043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213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66167" y="247135"/>
            <a:ext cx="6096635" cy="3429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1358925" y="3139646"/>
            <a:ext cx="6096635" cy="34290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897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oollady.ru/pic/0004/043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213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1617" y="305830"/>
            <a:ext cx="6096635" cy="3429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5798169" y="3109267"/>
            <a:ext cx="6096635" cy="34290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535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oollady.ru/pic/0004/043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213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984104" y="268760"/>
            <a:ext cx="6096635" cy="3429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5522359" y="3040792"/>
            <a:ext cx="6096635" cy="34290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7742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oollady.ru/pic/0004/043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213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71434" y="182263"/>
            <a:ext cx="6096635" cy="3429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1494851" y="3040792"/>
            <a:ext cx="6096635" cy="34290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223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oollady.ru/pic/0004/043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213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441304" y="342900"/>
            <a:ext cx="6096635" cy="3429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5720861" y="3090732"/>
            <a:ext cx="6096635" cy="34290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520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oollady.ru/pic/0004/043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213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490731" y="206975"/>
            <a:ext cx="6096635" cy="3429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5449012" y="2941938"/>
            <a:ext cx="6096635" cy="34290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408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oollady.ru/pic/0004/043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213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617887" y="342900"/>
            <a:ext cx="6096635" cy="3429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1507189" y="2970125"/>
            <a:ext cx="6113145" cy="343852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145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oollady.ru/pic/0004/043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5" y="-80287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28368" y="-18503"/>
            <a:ext cx="4888483" cy="328972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9641761" y="60774"/>
            <a:ext cx="2312001" cy="24258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00696" y="6061726"/>
            <a:ext cx="454291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https://xn--80adrabb4aegksdjbafk0u.xn--p1ai/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6"/>
          <a:stretch>
            <a:fillRect/>
          </a:stretch>
        </p:blipFill>
        <p:spPr>
          <a:xfrm>
            <a:off x="5421440" y="60774"/>
            <a:ext cx="3782099" cy="569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kartinkin.net/uploads/posts/2021-04/1617606125_53-p-flag-rossii-fon-dlya-prezentatsi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497"/>
            <a:ext cx="12345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26508" y="1284740"/>
            <a:ext cx="1031905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u="sng" dirty="0">
                <a:solidFill>
                  <a:schemeClr val="accent5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hlinkClick r:id="rId3"/>
              </a:rPr>
              <a:t>Указ Президента РФ «О создании Общероссийской общественно-государственной детско-юношеской организации «Российское движение школьников»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inherit"/>
              <a:ea typeface="Times New Roman" panose="02020603050405020304" pitchFamily="18" charset="0"/>
              <a:hlinkClick r:id="rId4"/>
            </a:endParaRPr>
          </a:p>
          <a:p>
            <a:pPr fontAlgn="base"/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hlinkClick r:id="rId4"/>
              </a:rPr>
              <a:t>Устав </a:t>
            </a:r>
            <a:r>
              <a:rPr lang="ru-RU" sz="1400" b="1" u="sng" dirty="0">
                <a:solidFill>
                  <a:schemeClr val="accent5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hlinkClick r:id="rId4"/>
              </a:rPr>
              <a:t>общероссийской общественно-государственной детско-юношеской организации «Российское движение школьников»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inherit"/>
              <a:ea typeface="Times New Roman" panose="02020603050405020304" pitchFamily="18" charset="0"/>
              <a:hlinkClick r:id="rId5"/>
            </a:endParaRPr>
          </a:p>
          <a:p>
            <a:pPr fontAlgn="base"/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hlinkClick r:id="rId5"/>
              </a:rPr>
              <a:t>Методические </a:t>
            </a:r>
            <a:r>
              <a:rPr lang="ru-RU" sz="1400" b="1" u="sng" dirty="0">
                <a:solidFill>
                  <a:schemeClr val="accent5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hlinkClick r:id="rId5"/>
              </a:rPr>
              <a:t>рекомендации по военно-патриотическому направлению деятельности Российского движения школьников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inherit"/>
              <a:ea typeface="Times New Roman" panose="02020603050405020304" pitchFamily="18" charset="0"/>
              <a:hlinkClick r:id="rId6"/>
            </a:endParaRPr>
          </a:p>
          <a:p>
            <a:pPr fontAlgn="base"/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hlinkClick r:id="rId6"/>
              </a:rPr>
              <a:t>Методические </a:t>
            </a:r>
            <a:r>
              <a:rPr lang="ru-RU" sz="1400" b="1" u="sng" dirty="0">
                <a:solidFill>
                  <a:schemeClr val="accent5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hlinkClick r:id="rId6"/>
              </a:rPr>
              <a:t>рекомендации по направлению деятельности «Гражданская активность»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inherit"/>
              <a:ea typeface="Times New Roman" panose="02020603050405020304" pitchFamily="18" charset="0"/>
              <a:hlinkClick r:id="rId7"/>
            </a:endParaRPr>
          </a:p>
          <a:p>
            <a:pPr fontAlgn="base"/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hlinkClick r:id="rId7"/>
              </a:rPr>
              <a:t>Методические </a:t>
            </a:r>
            <a:r>
              <a:rPr lang="ru-RU" sz="1400" b="1" u="sng" dirty="0">
                <a:solidFill>
                  <a:schemeClr val="accent5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hlinkClick r:id="rId7"/>
              </a:rPr>
              <a:t>рекомендации по информационно-</a:t>
            </a:r>
            <a:r>
              <a:rPr lang="ru-RU" sz="1400" b="1" u="sng" dirty="0" err="1">
                <a:solidFill>
                  <a:schemeClr val="accent5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hlinkClick r:id="rId7"/>
              </a:rPr>
              <a:t>медийному</a:t>
            </a:r>
            <a:r>
              <a:rPr lang="ru-RU" sz="1400" b="1" u="sng" dirty="0">
                <a:solidFill>
                  <a:schemeClr val="accent5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hlinkClick r:id="rId7"/>
              </a:rPr>
              <a:t> направлению деятельности Российского движения школьников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inherit"/>
              <a:ea typeface="Times New Roman" panose="02020603050405020304" pitchFamily="18" charset="0"/>
              <a:hlinkClick r:id="rId8"/>
            </a:endParaRPr>
          </a:p>
          <a:p>
            <a:pPr fontAlgn="base"/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hlinkClick r:id="rId8"/>
              </a:rPr>
              <a:t>Методические </a:t>
            </a:r>
            <a:r>
              <a:rPr lang="ru-RU" sz="1400" b="1" u="sng" dirty="0">
                <a:solidFill>
                  <a:schemeClr val="accent5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hlinkClick r:id="rId8"/>
              </a:rPr>
              <a:t>рекомендации по направлению деятельности «Личностное развитие» «Популяризация профессий»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inherit"/>
              <a:ea typeface="Times New Roman" panose="02020603050405020304" pitchFamily="18" charset="0"/>
              <a:hlinkClick r:id="rId9"/>
            </a:endParaRPr>
          </a:p>
          <a:p>
            <a:pPr fontAlgn="base"/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hlinkClick r:id="rId9"/>
              </a:rPr>
              <a:t>Методические </a:t>
            </a:r>
            <a:r>
              <a:rPr lang="ru-RU" sz="1400" b="1" u="sng" dirty="0">
                <a:solidFill>
                  <a:schemeClr val="accent5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hlinkClick r:id="rId9"/>
              </a:rPr>
              <a:t>рекомендации по направлению деятельности «Личностное развитие» «Популяризация здорового образа жизни»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inherit"/>
              <a:ea typeface="Times New Roman" panose="02020603050405020304" pitchFamily="18" charset="0"/>
              <a:hlinkClick r:id="rId10"/>
            </a:endParaRPr>
          </a:p>
          <a:p>
            <a:pPr fontAlgn="base"/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hlinkClick r:id="rId10"/>
              </a:rPr>
              <a:t>Методические </a:t>
            </a:r>
            <a:r>
              <a:rPr lang="ru-RU" sz="1400" b="1" u="sng" dirty="0">
                <a:solidFill>
                  <a:schemeClr val="accent5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hlinkClick r:id="rId10"/>
              </a:rPr>
              <a:t>рекомендации по направлению деятельности «Личностное развитие» «Творческое развитие»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1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705" y="185351"/>
            <a:ext cx="8402594" cy="652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1000" dirty="0">
                <a:solidFill>
                  <a:srgbClr val="002060"/>
                </a:solidFill>
                <a:latin typeface="Philosopher"/>
                <a:hlinkClick r:id="rId2"/>
              </a:rPr>
              <a:t>Письмо </a:t>
            </a:r>
            <a:r>
              <a:rPr lang="ru-RU" sz="1000" dirty="0" err="1">
                <a:solidFill>
                  <a:srgbClr val="002060"/>
                </a:solidFill>
                <a:latin typeface="Philosopher"/>
                <a:hlinkClick r:id="rId2"/>
              </a:rPr>
              <a:t>Минпросвещения</a:t>
            </a:r>
            <a:r>
              <a:rPr lang="ru-RU" sz="1000" dirty="0">
                <a:solidFill>
                  <a:srgbClr val="002060"/>
                </a:solidFill>
                <a:latin typeface="Philosopher"/>
                <a:hlinkClick r:id="rId2"/>
              </a:rPr>
              <a:t> России от 26.08.2021 г. № АБ-1361/06 «О примерном календарном плане воспитательной работы»</a:t>
            </a:r>
            <a:endParaRPr lang="ru-RU" sz="1000" dirty="0">
              <a:solidFill>
                <a:srgbClr val="002060"/>
              </a:solidFill>
              <a:latin typeface="Philosopher"/>
            </a:endParaRPr>
          </a:p>
          <a:p>
            <a:pPr fontAlgn="base">
              <a:lnSpc>
                <a:spcPct val="150000"/>
              </a:lnSpc>
            </a:pPr>
            <a:r>
              <a:rPr lang="ru-RU" sz="1000" dirty="0">
                <a:solidFill>
                  <a:srgbClr val="002060"/>
                </a:solidFill>
                <a:latin typeface="Philosopher"/>
                <a:hlinkClick r:id="rId3"/>
              </a:rPr>
              <a:t>Письмо </a:t>
            </a:r>
            <a:r>
              <a:rPr lang="ru-RU" sz="1000" dirty="0" err="1">
                <a:solidFill>
                  <a:srgbClr val="002060"/>
                </a:solidFill>
                <a:latin typeface="Philosopher"/>
                <a:hlinkClick r:id="rId3"/>
              </a:rPr>
              <a:t>Минпросвещения</a:t>
            </a:r>
            <a:r>
              <a:rPr lang="ru-RU" sz="1000" dirty="0">
                <a:solidFill>
                  <a:srgbClr val="002060"/>
                </a:solidFill>
                <a:latin typeface="Philosopher"/>
                <a:hlinkClick r:id="rId3"/>
              </a:rPr>
              <a:t> России от 26.08.2021 г. № АБ-1361/06 «О примерном календарном плане воспитательной работы»</a:t>
            </a:r>
            <a:endParaRPr lang="ru-RU" sz="1000" dirty="0">
              <a:solidFill>
                <a:srgbClr val="002060"/>
              </a:solidFill>
              <a:latin typeface="Philosopher"/>
            </a:endParaRPr>
          </a:p>
          <a:p>
            <a:pPr fontAlgn="base">
              <a:lnSpc>
                <a:spcPct val="150000"/>
              </a:lnSpc>
            </a:pPr>
            <a:r>
              <a:rPr lang="ru-RU" sz="1000" dirty="0">
                <a:solidFill>
                  <a:srgbClr val="002060"/>
                </a:solidFill>
                <a:latin typeface="inherit"/>
                <a:hlinkClick r:id="rId4"/>
              </a:rPr>
              <a:t>Распоряжение Правительства Саратовской области от 13 июля 2021 года №193-Пр “О региональном плане мероприятий по реализации в 2021-2025 годах Стратегии развития воспитания в Российской Федерации на период до 2025 года”</a:t>
            </a:r>
            <a:endParaRPr lang="ru-RU" sz="1000" dirty="0">
              <a:solidFill>
                <a:srgbClr val="002060"/>
              </a:solidFill>
              <a:latin typeface="Philosopher"/>
            </a:endParaRPr>
          </a:p>
          <a:p>
            <a:pPr fontAlgn="base">
              <a:lnSpc>
                <a:spcPct val="150000"/>
              </a:lnSpc>
            </a:pPr>
            <a:r>
              <a:rPr lang="ru-RU" sz="1000" dirty="0">
                <a:solidFill>
                  <a:srgbClr val="002060"/>
                </a:solidFill>
                <a:latin typeface="inherit"/>
                <a:hlinkClick r:id="rId5"/>
              </a:rPr>
              <a:t>Приказ министерства образования Саратовской области от 22 июня 2021 года № 1039 «О Программе развития воспитания Саратовской области на 2021-2025 годы»</a:t>
            </a:r>
            <a:endParaRPr lang="ru-RU" sz="1000" dirty="0">
              <a:solidFill>
                <a:srgbClr val="002060"/>
              </a:solidFill>
              <a:latin typeface="Philosopher"/>
            </a:endParaRPr>
          </a:p>
          <a:p>
            <a:pPr fontAlgn="base">
              <a:lnSpc>
                <a:spcPct val="150000"/>
              </a:lnSpc>
            </a:pPr>
            <a:r>
              <a:rPr lang="ru-RU" sz="1000" dirty="0">
                <a:solidFill>
                  <a:srgbClr val="002060"/>
                </a:solidFill>
                <a:latin typeface="inherit"/>
                <a:hlinkClick r:id="rId6"/>
              </a:rPr>
              <a:t>Распоряжение </a:t>
            </a:r>
            <a:r>
              <a:rPr lang="ru-RU" sz="1000" dirty="0" err="1">
                <a:solidFill>
                  <a:srgbClr val="002060"/>
                </a:solidFill>
                <a:latin typeface="inherit"/>
                <a:hlinkClick r:id="rId6"/>
              </a:rPr>
              <a:t>Минпросвещения</a:t>
            </a:r>
            <a:r>
              <a:rPr lang="ru-RU" sz="1000" dirty="0">
                <a:solidFill>
                  <a:srgbClr val="002060"/>
                </a:solidFill>
                <a:latin typeface="inherit"/>
                <a:hlinkClick r:id="rId6"/>
              </a:rPr>
              <a:t> России № Р-154 от 27 декабря 2019 г. «Об утверждении методических рекомендаций по механизмам вовлечения общественно-деловых объединений и участия представителей работодателей в принятии решений по вопросам управления развитием образовательной организации, в том числе в обновлении образовательных программ»</a:t>
            </a:r>
            <a:endParaRPr lang="ru-RU" sz="1000" dirty="0">
              <a:solidFill>
                <a:srgbClr val="002060"/>
              </a:solidFill>
              <a:latin typeface="Philosopher"/>
            </a:endParaRPr>
          </a:p>
          <a:p>
            <a:pPr fontAlgn="base">
              <a:lnSpc>
                <a:spcPct val="150000"/>
              </a:lnSpc>
            </a:pPr>
            <a:r>
              <a:rPr lang="ru-RU" sz="1000" dirty="0">
                <a:solidFill>
                  <a:srgbClr val="002060"/>
                </a:solidFill>
                <a:latin typeface="inherit"/>
                <a:hlinkClick r:id="rId7"/>
              </a:rPr>
              <a:t>Примерная программа воспитания</a:t>
            </a:r>
            <a:endParaRPr lang="ru-RU" sz="1000" dirty="0">
              <a:solidFill>
                <a:srgbClr val="002060"/>
              </a:solidFill>
              <a:latin typeface="Philosopher"/>
            </a:endParaRPr>
          </a:p>
          <a:p>
            <a:pPr fontAlgn="base">
              <a:lnSpc>
                <a:spcPct val="150000"/>
              </a:lnSpc>
            </a:pPr>
            <a:r>
              <a:rPr lang="ru-RU" sz="1000" dirty="0" smtClean="0">
                <a:solidFill>
                  <a:srgbClr val="002060"/>
                </a:solidFill>
                <a:latin typeface="inherit"/>
                <a:hlinkClick r:id="rId8"/>
              </a:rPr>
              <a:t>Распоряжение </a:t>
            </a:r>
            <a:r>
              <a:rPr lang="ru-RU" sz="1000" dirty="0">
                <a:solidFill>
                  <a:srgbClr val="002060"/>
                </a:solidFill>
                <a:latin typeface="inherit"/>
                <a:hlinkClick r:id="rId8"/>
              </a:rPr>
              <a:t>Правительства РФ от 27.12.2018 N 2950-р «Об утверждении Концепции развития добровольчества (</a:t>
            </a:r>
            <a:r>
              <a:rPr lang="ru-RU" sz="1000" dirty="0" err="1">
                <a:solidFill>
                  <a:srgbClr val="002060"/>
                </a:solidFill>
                <a:latin typeface="inherit"/>
                <a:hlinkClick r:id="rId8"/>
              </a:rPr>
              <a:t>волонтерства</a:t>
            </a:r>
            <a:r>
              <a:rPr lang="ru-RU" sz="1000" dirty="0">
                <a:solidFill>
                  <a:srgbClr val="002060"/>
                </a:solidFill>
                <a:latin typeface="inherit"/>
                <a:hlinkClick r:id="rId8"/>
              </a:rPr>
              <a:t>) в Российской Федерации до 2025 года»</a:t>
            </a:r>
            <a:endParaRPr lang="ru-RU" sz="1000" dirty="0">
              <a:solidFill>
                <a:srgbClr val="002060"/>
              </a:solidFill>
              <a:latin typeface="Philosopher"/>
            </a:endParaRPr>
          </a:p>
          <a:p>
            <a:pPr fontAlgn="base">
              <a:lnSpc>
                <a:spcPct val="150000"/>
              </a:lnSpc>
            </a:pPr>
            <a:r>
              <a:rPr lang="ru-RU" sz="1000" dirty="0">
                <a:solidFill>
                  <a:srgbClr val="002060"/>
                </a:solidFill>
                <a:latin typeface="inherit"/>
                <a:hlinkClick r:id="rId9"/>
              </a:rPr>
              <a:t>Распоряжение </a:t>
            </a:r>
            <a:r>
              <a:rPr lang="ru-RU" sz="1000" dirty="0" err="1">
                <a:solidFill>
                  <a:srgbClr val="002060"/>
                </a:solidFill>
                <a:latin typeface="inherit"/>
                <a:hlinkClick r:id="rId9"/>
              </a:rPr>
              <a:t>Минпросвещения</a:t>
            </a:r>
            <a:r>
              <a:rPr lang="ru-RU" sz="1000" dirty="0">
                <a:solidFill>
                  <a:srgbClr val="002060"/>
                </a:solidFill>
                <a:latin typeface="inherit"/>
                <a:hlinkClick r:id="rId9"/>
              </a:rPr>
              <a:t> России от 25.12.2019 N Р-145 «Об утверждении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обучающимися»</a:t>
            </a:r>
            <a:endParaRPr lang="ru-RU" sz="1000" dirty="0">
              <a:solidFill>
                <a:srgbClr val="002060"/>
              </a:solidFill>
              <a:latin typeface="Philosopher"/>
            </a:endParaRPr>
          </a:p>
          <a:p>
            <a:pPr fontAlgn="base">
              <a:lnSpc>
                <a:spcPct val="150000"/>
              </a:lnSpc>
            </a:pPr>
            <a:r>
              <a:rPr lang="ru-RU" sz="1000" dirty="0">
                <a:solidFill>
                  <a:srgbClr val="002060"/>
                </a:solidFill>
                <a:latin typeface="inherit"/>
                <a:hlinkClick r:id="rId10"/>
              </a:rPr>
              <a:t>Письмо Министерства цифрового развития, связи и массовых коммуникаций Российской Федерации от 14.05.2020 г. «О методических рекомендациях по организации работы педагогических работников, осуществляющих классное руководство в общеобразовательных организациях»</a:t>
            </a:r>
            <a:endParaRPr lang="ru-RU" sz="1000" dirty="0">
              <a:solidFill>
                <a:srgbClr val="002060"/>
              </a:solidFill>
              <a:latin typeface="Philosopher"/>
            </a:endParaRPr>
          </a:p>
          <a:p>
            <a:pPr fontAlgn="base">
              <a:lnSpc>
                <a:spcPct val="150000"/>
              </a:lnSpc>
            </a:pPr>
            <a:r>
              <a:rPr lang="ru-RU" sz="1000" dirty="0">
                <a:solidFill>
                  <a:srgbClr val="002060"/>
                </a:solidFill>
                <a:latin typeface="inherit"/>
                <a:hlinkClick r:id="rId11"/>
              </a:rPr>
              <a:t>Методические рекомендации MP 3.1/2.4.0185-20 “Рекомендации по организации работы организаций отдыха детей и их оздоровления в условиях сохранения рисков распространения COVID-19” (утв. Федеральной службой по надзору в сфере защиты прав потребителей и благополучия человека 25 мая 2020 г.)</a:t>
            </a:r>
            <a:endParaRPr lang="ru-RU" sz="1000" dirty="0">
              <a:solidFill>
                <a:srgbClr val="002060"/>
              </a:solidFill>
              <a:latin typeface="Philosopher"/>
            </a:endParaRPr>
          </a:p>
          <a:p>
            <a:pPr fontAlgn="base">
              <a:lnSpc>
                <a:spcPct val="150000"/>
              </a:lnSpc>
            </a:pPr>
            <a:r>
              <a:rPr lang="ru-RU" sz="1000" dirty="0">
                <a:solidFill>
                  <a:srgbClr val="002060"/>
                </a:solidFill>
                <a:latin typeface="inherit"/>
                <a:hlinkClick r:id="rId12"/>
              </a:rPr>
              <a:t>Письмо Министерства просвещения Российской Федерации от 7 мая 2020 г. № ВБ-976/04 «О реализации курсов внеурочной деятельности, программ воспитания и социализации, дополнительных общеразвивающих программ с использованием дистанционных образовательных технологий»</a:t>
            </a:r>
            <a:endParaRPr lang="ru-RU" sz="1000" dirty="0">
              <a:solidFill>
                <a:srgbClr val="002060"/>
              </a:solidFill>
              <a:latin typeface="Philosopher"/>
            </a:endParaRPr>
          </a:p>
          <a:p>
            <a:pPr fontAlgn="base">
              <a:lnSpc>
                <a:spcPct val="150000"/>
              </a:lnSpc>
            </a:pPr>
            <a:r>
              <a:rPr lang="ru-RU" sz="1000" dirty="0">
                <a:solidFill>
                  <a:srgbClr val="002060"/>
                </a:solidFill>
                <a:latin typeface="inherit"/>
                <a:hlinkClick r:id="rId13"/>
              </a:rPr>
              <a:t>Письмо Министерства просвещения РФ от 28 мая 2020 г. N ВБ-1159/08 “О направлении разъяснений” (по применению законодательства Российской Федерации при осуществлении выплаты денежного вознаграждения за классное руководство педагогическим работникам общеобразовательных организаций)</a:t>
            </a:r>
            <a:endParaRPr lang="ru-RU" sz="1000" i="0" dirty="0">
              <a:solidFill>
                <a:srgbClr val="002060"/>
              </a:solidFill>
              <a:effectLst/>
              <a:latin typeface="Philosopher"/>
            </a:endParaRPr>
          </a:p>
        </p:txBody>
      </p:sp>
    </p:spTree>
    <p:extLst>
      <p:ext uri="{BB962C8B-B14F-4D97-AF65-F5344CB8AC3E}">
        <p14:creationId xmlns:p14="http://schemas.microsoft.com/office/powerpoint/2010/main" val="11290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1074" y="1298294"/>
            <a:ext cx="10154652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1100" b="1" dirty="0">
                <a:solidFill>
                  <a:srgbClr val="144563"/>
                </a:solidFill>
                <a:latin typeface="inherit"/>
                <a:hlinkClick r:id="rId2"/>
              </a:rPr>
              <a:t>Федеральный закон от 31 июля 2020 г. № 304-ФЗ «О внесении изменений в Федеральный Закон «об образовании в Российской Федерации» по вопросам воспитания обучающихся»</a:t>
            </a:r>
            <a:endParaRPr lang="ru-RU" sz="1100" dirty="0">
              <a:solidFill>
                <a:srgbClr val="414345"/>
              </a:solidFill>
              <a:latin typeface="Philosopher"/>
            </a:endParaRPr>
          </a:p>
          <a:p>
            <a:pPr fontAlgn="base">
              <a:lnSpc>
                <a:spcPct val="150000"/>
              </a:lnSpc>
            </a:pPr>
            <a:r>
              <a:rPr lang="ru-RU" sz="1100" b="1" dirty="0" smtClean="0">
                <a:solidFill>
                  <a:srgbClr val="144563"/>
                </a:solidFill>
                <a:latin typeface="inherit"/>
                <a:hlinkClick r:id="rId3"/>
              </a:rPr>
              <a:t>82-ФЗ </a:t>
            </a:r>
            <a:r>
              <a:rPr lang="ru-RU" sz="1100" b="1" dirty="0">
                <a:solidFill>
                  <a:srgbClr val="144563"/>
                </a:solidFill>
                <a:latin typeface="inherit"/>
                <a:hlinkClick r:id="rId3"/>
              </a:rPr>
              <a:t>Об общественных объединениях</a:t>
            </a:r>
            <a:endParaRPr lang="ru-RU" sz="1100" dirty="0">
              <a:solidFill>
                <a:srgbClr val="414345"/>
              </a:solidFill>
              <a:latin typeface="Philosopher"/>
            </a:endParaRPr>
          </a:p>
          <a:p>
            <a:pPr fontAlgn="base">
              <a:lnSpc>
                <a:spcPct val="150000"/>
              </a:lnSpc>
            </a:pPr>
            <a:r>
              <a:rPr lang="ru-RU" sz="1100" b="1" dirty="0">
                <a:solidFill>
                  <a:srgbClr val="144563"/>
                </a:solidFill>
                <a:latin typeface="inherit"/>
                <a:hlinkClick r:id="rId4"/>
              </a:rPr>
              <a:t>Концепция государственной семейной политики в РФ</a:t>
            </a:r>
            <a:endParaRPr lang="ru-RU" sz="1100" dirty="0">
              <a:solidFill>
                <a:srgbClr val="414345"/>
              </a:solidFill>
              <a:latin typeface="Philosopher"/>
            </a:endParaRPr>
          </a:p>
          <a:p>
            <a:pPr fontAlgn="base">
              <a:lnSpc>
                <a:spcPct val="150000"/>
              </a:lnSpc>
            </a:pPr>
            <a:r>
              <a:rPr lang="ru-RU" sz="1100" b="1" dirty="0">
                <a:solidFill>
                  <a:srgbClr val="144563"/>
                </a:solidFill>
                <a:latin typeface="inherit"/>
                <a:hlinkClick r:id="rId5"/>
              </a:rPr>
              <a:t>Национальная стратегия действий в интересах ребенка</a:t>
            </a:r>
            <a:endParaRPr lang="ru-RU" sz="1100" dirty="0">
              <a:solidFill>
                <a:srgbClr val="414345"/>
              </a:solidFill>
              <a:latin typeface="Philosopher"/>
            </a:endParaRPr>
          </a:p>
          <a:p>
            <a:pPr fontAlgn="base">
              <a:lnSpc>
                <a:spcPct val="150000"/>
              </a:lnSpc>
            </a:pPr>
            <a:r>
              <a:rPr lang="ru-RU" sz="1100" b="1" dirty="0">
                <a:solidFill>
                  <a:srgbClr val="144563"/>
                </a:solidFill>
                <a:latin typeface="inherit"/>
                <a:hlinkClick r:id="rId6"/>
              </a:rPr>
              <a:t>Стратегия развития воспитания в РФ</a:t>
            </a:r>
            <a:endParaRPr lang="ru-RU" sz="1100" dirty="0">
              <a:solidFill>
                <a:srgbClr val="414345"/>
              </a:solidFill>
              <a:latin typeface="Philosopher"/>
            </a:endParaRPr>
          </a:p>
          <a:p>
            <a:pPr fontAlgn="base">
              <a:lnSpc>
                <a:spcPct val="150000"/>
              </a:lnSpc>
            </a:pPr>
            <a:r>
              <a:rPr lang="ru-RU" sz="1100" b="1" dirty="0" smtClean="0">
                <a:solidFill>
                  <a:srgbClr val="144563"/>
                </a:solidFill>
                <a:latin typeface="inherit"/>
                <a:hlinkClick r:id="rId7"/>
              </a:rPr>
              <a:t>Приказ </a:t>
            </a:r>
            <a:r>
              <a:rPr lang="ru-RU" sz="1100" b="1" dirty="0">
                <a:solidFill>
                  <a:srgbClr val="144563"/>
                </a:solidFill>
                <a:latin typeface="inherit"/>
                <a:hlinkClick r:id="rId7"/>
              </a:rPr>
              <a:t>об утверждении </a:t>
            </a:r>
            <a:r>
              <a:rPr lang="ru-RU" sz="1100" b="1" dirty="0" err="1">
                <a:solidFill>
                  <a:srgbClr val="144563"/>
                </a:solidFill>
                <a:latin typeface="inherit"/>
                <a:hlinkClick r:id="rId7"/>
              </a:rPr>
              <a:t>профстандарта</a:t>
            </a:r>
            <a:r>
              <a:rPr lang="ru-RU" sz="1100" b="1" dirty="0">
                <a:solidFill>
                  <a:srgbClr val="144563"/>
                </a:solidFill>
                <a:latin typeface="inherit"/>
                <a:hlinkClick r:id="rId7"/>
              </a:rPr>
              <a:t> «Специалист в области воспитания»</a:t>
            </a:r>
            <a:endParaRPr lang="ru-RU" sz="1100" dirty="0">
              <a:solidFill>
                <a:srgbClr val="414345"/>
              </a:solidFill>
              <a:latin typeface="Philosopher"/>
            </a:endParaRPr>
          </a:p>
          <a:p>
            <a:pPr fontAlgn="base">
              <a:lnSpc>
                <a:spcPct val="150000"/>
              </a:lnSpc>
            </a:pPr>
            <a:r>
              <a:rPr lang="ru-RU" sz="1100" b="1" dirty="0">
                <a:solidFill>
                  <a:srgbClr val="144563"/>
                </a:solidFill>
                <a:latin typeface="inherit"/>
                <a:hlinkClick r:id="rId8"/>
              </a:rPr>
              <a:t>Распоряжение Правительства РФ от 8 июня 2016 г. N 1144-р</a:t>
            </a:r>
            <a:endParaRPr lang="ru-RU" sz="1100" dirty="0">
              <a:solidFill>
                <a:srgbClr val="414345"/>
              </a:solidFill>
              <a:latin typeface="Philosopher"/>
            </a:endParaRPr>
          </a:p>
          <a:p>
            <a:pPr fontAlgn="base">
              <a:lnSpc>
                <a:spcPct val="150000"/>
              </a:lnSpc>
            </a:pPr>
            <a:r>
              <a:rPr lang="ru-RU" sz="1100" b="1" dirty="0">
                <a:solidFill>
                  <a:srgbClr val="144563"/>
                </a:solidFill>
                <a:latin typeface="inherit"/>
                <a:hlinkClick r:id="rId9"/>
              </a:rPr>
              <a:t>Распоряжение Правительства РФ от 12 марта 2016 г. N 423-р</a:t>
            </a:r>
            <a:endParaRPr lang="ru-RU" sz="1100" dirty="0">
              <a:solidFill>
                <a:srgbClr val="414345"/>
              </a:solidFill>
              <a:latin typeface="Philosopher"/>
            </a:endParaRPr>
          </a:p>
          <a:p>
            <a:pPr fontAlgn="base">
              <a:lnSpc>
                <a:spcPct val="150000"/>
              </a:lnSpc>
            </a:pPr>
            <a:r>
              <a:rPr lang="ru-RU" sz="1100" b="1" dirty="0" smtClean="0">
                <a:solidFill>
                  <a:srgbClr val="144563"/>
                </a:solidFill>
                <a:latin typeface="inherit"/>
                <a:hlinkClick r:id="rId10"/>
              </a:rPr>
              <a:t>ФЗ </a:t>
            </a:r>
            <a:r>
              <a:rPr lang="ru-RU" sz="1100" b="1" dirty="0">
                <a:solidFill>
                  <a:srgbClr val="144563"/>
                </a:solidFill>
                <a:latin typeface="inherit"/>
                <a:hlinkClick r:id="rId10"/>
              </a:rPr>
              <a:t>№124 О гарантиях прав ребенка</a:t>
            </a:r>
            <a:endParaRPr lang="ru-RU" sz="1100" dirty="0">
              <a:solidFill>
                <a:srgbClr val="414345"/>
              </a:solidFill>
              <a:latin typeface="Philosopher"/>
            </a:endParaRPr>
          </a:p>
          <a:p>
            <a:pPr fontAlgn="base">
              <a:lnSpc>
                <a:spcPct val="150000"/>
              </a:lnSpc>
            </a:pPr>
            <a:r>
              <a:rPr lang="ru-RU" sz="1100" b="1" dirty="0">
                <a:solidFill>
                  <a:srgbClr val="144563"/>
                </a:solidFill>
                <a:latin typeface="inherit"/>
                <a:hlinkClick r:id="rId11"/>
              </a:rPr>
              <a:t>Методические рекомендации по совершенствованию сетевого взаимодействия в системе воспитания и по организационно-методической поддержке деятельности детских общественных движений и ученического самоуправления, а также рекомендации по расчету качественных и количественных показателей эффективности реализации Стратегии от 02 августа 2017 № ТС-512/09</a:t>
            </a:r>
            <a:endParaRPr lang="ru-RU" sz="1100" dirty="0">
              <a:solidFill>
                <a:srgbClr val="414345"/>
              </a:solidFill>
              <a:latin typeface="Philosopher"/>
            </a:endParaRPr>
          </a:p>
          <a:p>
            <a:pPr fontAlgn="base">
              <a:lnSpc>
                <a:spcPct val="150000"/>
              </a:lnSpc>
            </a:pPr>
            <a:r>
              <a:rPr lang="ru-RU" sz="1100" b="1" dirty="0" smtClean="0">
                <a:solidFill>
                  <a:srgbClr val="144563"/>
                </a:solidFill>
                <a:latin typeface="inherit"/>
                <a:hlinkClick r:id="rId12"/>
              </a:rPr>
              <a:t>Письмо </a:t>
            </a:r>
            <a:r>
              <a:rPr lang="ru-RU" sz="1100" b="1" dirty="0">
                <a:solidFill>
                  <a:srgbClr val="144563"/>
                </a:solidFill>
                <a:latin typeface="inherit"/>
                <a:hlinkClick r:id="rId12"/>
              </a:rPr>
              <a:t>ООД Народный фронт _За Россию</a:t>
            </a:r>
            <a:endParaRPr lang="ru-RU" sz="1100" dirty="0">
              <a:solidFill>
                <a:srgbClr val="414345"/>
              </a:solidFill>
              <a:latin typeface="Philosopher"/>
            </a:endParaRPr>
          </a:p>
          <a:p>
            <a:pPr fontAlgn="base">
              <a:lnSpc>
                <a:spcPct val="150000"/>
              </a:lnSpc>
            </a:pPr>
            <a:r>
              <a:rPr lang="ru-RU" sz="1100" b="1" dirty="0" smtClean="0">
                <a:solidFill>
                  <a:srgbClr val="144563"/>
                </a:solidFill>
                <a:latin typeface="inherit"/>
                <a:hlinkClick r:id="rId13" tooltip="rasporyazhenie_pravitelstva_rf_plan_realizacii_strategii_vospitaniya_ot_12.11.2020_no2945-r.pdf"/>
              </a:rPr>
              <a:t>Распоряжение </a:t>
            </a:r>
            <a:r>
              <a:rPr lang="ru-RU" sz="1100" b="1" dirty="0">
                <a:solidFill>
                  <a:srgbClr val="144563"/>
                </a:solidFill>
                <a:latin typeface="inherit"/>
                <a:hlinkClick r:id="rId13" tooltip="rasporyazhenie_pravitelstva_rf_plan_realizacii_strategii_vospitaniya_ot_12.11.2020_no2945-r.pdf"/>
              </a:rPr>
              <a:t>Правительства РФ План реализации стратегии воспитания от 12.11.2020 №2945-р</a:t>
            </a:r>
            <a:endParaRPr lang="ru-RU" sz="1100" b="0" i="0" dirty="0">
              <a:solidFill>
                <a:srgbClr val="414345"/>
              </a:solidFill>
              <a:effectLst/>
              <a:latin typeface="Philosopher"/>
            </a:endParaRPr>
          </a:p>
        </p:txBody>
      </p:sp>
    </p:spTree>
    <p:extLst>
      <p:ext uri="{BB962C8B-B14F-4D97-AF65-F5344CB8AC3E}">
        <p14:creationId xmlns:p14="http://schemas.microsoft.com/office/powerpoint/2010/main" val="340889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oollady.ru/pic/0004/043/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236" r="392" b="466"/>
          <a:stretch/>
        </p:blipFill>
        <p:spPr bwMode="auto">
          <a:xfrm>
            <a:off x="0" y="0"/>
            <a:ext cx="12192000" cy="6845904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6" name="Прямоугольник 5"/>
          <p:cNvSpPr/>
          <p:nvPr/>
        </p:nvSpPr>
        <p:spPr>
          <a:xfrm>
            <a:off x="2807369" y="553106"/>
            <a:ext cx="9095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Государственная политика в сфере общего образования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0439" y="5091578"/>
            <a:ext cx="9317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НОРМАТИВНО-ПРАВОВЫЕ АКТЫ Российской Федерации в сфере воспитания детей и молодежи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346" y="1907572"/>
            <a:ext cx="10631308" cy="230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35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oollady.ru/pic/0004/043/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236" r="392" b="466"/>
          <a:stretch/>
        </p:blipFill>
        <p:spPr bwMode="auto">
          <a:xfrm>
            <a:off x="0" y="0"/>
            <a:ext cx="12192000" cy="6845904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6" name="Прямоугольник 5"/>
          <p:cNvSpPr/>
          <p:nvPr/>
        </p:nvSpPr>
        <p:spPr>
          <a:xfrm>
            <a:off x="2807369" y="553106"/>
            <a:ext cx="9095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Государственная политика в сфере общего образования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028" y="1629432"/>
            <a:ext cx="5764555" cy="471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7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atherineasquithgallery.com/uploads/posts/2021-02/1613463773_16-p-fon-dlya-prezentatsii-pro-konstitutsiyu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067" y="319687"/>
            <a:ext cx="6003986" cy="373472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287" y="2697663"/>
            <a:ext cx="6981646" cy="391689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338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atherineasquithgallery.com/uploads/posts/2021-02/1613463773_16-p-fon-dlya-prezentatsii-pro-konstitutsiyu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436" y="274337"/>
            <a:ext cx="6417915" cy="367656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0687" y="3602038"/>
            <a:ext cx="6187878" cy="305078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625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oollady.ru/pic/0004/043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213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0973" y="753762"/>
            <a:ext cx="8563232" cy="512805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914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oollady.ru/pic/0004/043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213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21174" y="160636"/>
            <a:ext cx="6096635" cy="3429000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5617888" y="3317788"/>
            <a:ext cx="6096635" cy="3429000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5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539</Words>
  <Application>Microsoft Office PowerPoint</Application>
  <PresentationFormat>Широкоэкранный</PresentationFormat>
  <Paragraphs>45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inherit</vt:lpstr>
      <vt:lpstr>Philosopher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Кычкина Антонина Анатольевна</dc:creator>
  <cp:lastModifiedBy>Кычкина Антонина Анатольевна</cp:lastModifiedBy>
  <cp:revision>31</cp:revision>
  <dcterms:created xsi:type="dcterms:W3CDTF">2022-10-27T13:37:58Z</dcterms:created>
  <dcterms:modified xsi:type="dcterms:W3CDTF">2022-11-07T13:25:48Z</dcterms:modified>
</cp:coreProperties>
</file>